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</p:sldIdLst>
  <p:sldSz cy="5143500" cx="9144000"/>
  <p:notesSz cx="6858000" cy="9144000"/>
  <p:embeddedFontLst>
    <p:embeddedFont>
      <p:font typeface="Raleway"/>
      <p:regular r:id="rId48"/>
      <p:bold r:id="rId49"/>
      <p:italic r:id="rId50"/>
      <p:boldItalic r:id="rId51"/>
    </p:embeddedFont>
    <p:embeddedFont>
      <p:font typeface="Economica"/>
      <p:regular r:id="rId52"/>
      <p:bold r:id="rId53"/>
      <p:italic r:id="rId54"/>
      <p:boldItalic r:id="rId55"/>
    </p:embeddedFont>
    <p:embeddedFont>
      <p:font typeface="Lato"/>
      <p:regular r:id="rId56"/>
      <p:bold r:id="rId57"/>
      <p:italic r:id="rId58"/>
      <p:boldItalic r:id="rId59"/>
    </p:embeddedFont>
    <p:embeddedFont>
      <p:font typeface="Arial Black"/>
      <p:regular r:id="rId60"/>
    </p:embeddedFont>
    <p:embeddedFont>
      <p:font typeface="Open Sans"/>
      <p:regular r:id="rId61"/>
      <p:bold r:id="rId62"/>
      <p:italic r:id="rId63"/>
      <p:boldItalic r:id="rId6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Raleway-regular.fntdata"/><Relationship Id="rId47" Type="http://schemas.openxmlformats.org/officeDocument/2006/relationships/slide" Target="slides/slide42.xml"/><Relationship Id="rId49" Type="http://schemas.openxmlformats.org/officeDocument/2006/relationships/font" Target="fonts/Raleway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font" Target="fonts/OpenSans-bold.fntdata"/><Relationship Id="rId61" Type="http://schemas.openxmlformats.org/officeDocument/2006/relationships/font" Target="fonts/OpenSans-regular.fntdata"/><Relationship Id="rId20" Type="http://schemas.openxmlformats.org/officeDocument/2006/relationships/slide" Target="slides/slide15.xml"/><Relationship Id="rId64" Type="http://schemas.openxmlformats.org/officeDocument/2006/relationships/font" Target="fonts/OpenSans-boldItalic.fntdata"/><Relationship Id="rId63" Type="http://schemas.openxmlformats.org/officeDocument/2006/relationships/font" Target="fonts/OpenSans-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60" Type="http://schemas.openxmlformats.org/officeDocument/2006/relationships/font" Target="fonts/ArialBlack-regular.fntdata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Raleway-boldItalic.fntdata"/><Relationship Id="rId50" Type="http://schemas.openxmlformats.org/officeDocument/2006/relationships/font" Target="fonts/Raleway-italic.fntdata"/><Relationship Id="rId53" Type="http://schemas.openxmlformats.org/officeDocument/2006/relationships/font" Target="fonts/Economica-bold.fntdata"/><Relationship Id="rId52" Type="http://schemas.openxmlformats.org/officeDocument/2006/relationships/font" Target="fonts/Economica-regular.fntdata"/><Relationship Id="rId11" Type="http://schemas.openxmlformats.org/officeDocument/2006/relationships/slide" Target="slides/slide6.xml"/><Relationship Id="rId55" Type="http://schemas.openxmlformats.org/officeDocument/2006/relationships/font" Target="fonts/Economica-boldItalic.fntdata"/><Relationship Id="rId10" Type="http://schemas.openxmlformats.org/officeDocument/2006/relationships/slide" Target="slides/slide5.xml"/><Relationship Id="rId54" Type="http://schemas.openxmlformats.org/officeDocument/2006/relationships/font" Target="fonts/Economica-italic.fntdata"/><Relationship Id="rId13" Type="http://schemas.openxmlformats.org/officeDocument/2006/relationships/slide" Target="slides/slide8.xml"/><Relationship Id="rId57" Type="http://schemas.openxmlformats.org/officeDocument/2006/relationships/font" Target="fonts/Lato-bold.fntdata"/><Relationship Id="rId12" Type="http://schemas.openxmlformats.org/officeDocument/2006/relationships/slide" Target="slides/slide7.xml"/><Relationship Id="rId56" Type="http://schemas.openxmlformats.org/officeDocument/2006/relationships/font" Target="fonts/Lato-regular.fntdata"/><Relationship Id="rId15" Type="http://schemas.openxmlformats.org/officeDocument/2006/relationships/slide" Target="slides/slide10.xml"/><Relationship Id="rId59" Type="http://schemas.openxmlformats.org/officeDocument/2006/relationships/font" Target="fonts/Lato-boldItalic.fntdata"/><Relationship Id="rId14" Type="http://schemas.openxmlformats.org/officeDocument/2006/relationships/slide" Target="slides/slide9.xml"/><Relationship Id="rId58" Type="http://schemas.openxmlformats.org/officeDocument/2006/relationships/font" Target="fonts/Lato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6fa3c898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6fa3c89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82283b9c55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82283b9c55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8b91fa30b5_5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8b91fa30b5_5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8b62ad34d4_2_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8b62ad34d4_2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82283b9c55_0_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82283b9c55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8b62ad34d4_12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8b62ad34d4_12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81f94c0f46_4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81f94c0f46_4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81f94c0f46_14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81f94c0f46_14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81f94c0f46_4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81f94c0f46_4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8b62ad34d4_1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8b62ad34d4_1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8b62ad34d4_12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8b62ad34d4_1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81f94c0f46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81f94c0f46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8b62ad34d4_1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8b62ad34d4_1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8b72a47df0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8b72a47df0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8b62ad34d4_1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8b62ad34d4_1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8b62ad34d4_12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8b62ad34d4_12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8b91fa30b5_5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8b91fa30b5_5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8b91fa30b5_4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8b91fa30b5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81f94c0f46_2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81f94c0f46_2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8b62ad34d4_7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8b62ad34d4_7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8b91fa30b5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8b91fa30b5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81f94c0f46_2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81f94c0f46_2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c6fa3c898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c6fa3c89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8b91fa30b5_1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8b91fa30b5_1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8b91fa30b5_4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8b91fa30b5_4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8b91fa30b5_4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8b91fa30b5_4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8b62ad34d4_7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8b62ad34d4_7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8b62ad34d4_7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8b62ad34d4_7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8b62ad34d4_7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8b62ad34d4_7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8b62ad34d4_7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8b62ad34d4_7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8b91fa30b5_4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8b91fa30b5_4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82283b9c55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82283b9c55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82283b9c55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82283b9c55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8b62ad34d4_1_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8b62ad34d4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81f94c0f46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81f94c0f46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8b62ad34d4_7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8b62ad34d4_7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8b62ad34d4_12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8b62ad34d4_12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8b62ad34d4_12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8b62ad34d4_12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8b62ad34d4_1_1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8b62ad34d4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8b62ad34d4_1_1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8b62ad34d4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8b62ad34d4_1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8b62ad34d4_1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82283b9c55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82283b9c55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0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6.png"/><Relationship Id="rId4" Type="http://schemas.openxmlformats.org/officeDocument/2006/relationships/image" Target="../media/image28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6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4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3.png"/><Relationship Id="rId4" Type="http://schemas.openxmlformats.org/officeDocument/2006/relationships/image" Target="../media/image34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4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7.png"/><Relationship Id="rId4" Type="http://schemas.openxmlformats.org/officeDocument/2006/relationships/image" Target="../media/image24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9.png"/><Relationship Id="rId4" Type="http://schemas.openxmlformats.org/officeDocument/2006/relationships/image" Target="../media/image32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9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30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9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8.xml"/><Relationship Id="rId3" Type="http://schemas.openxmlformats.org/officeDocument/2006/relationships/hyperlink" Target="http://drive.google.com/file/d/1E6tieFYiFTXz-18AnnUwPKrCkETsHz54/view" TargetMode="External"/><Relationship Id="rId4" Type="http://schemas.openxmlformats.org/officeDocument/2006/relationships/image" Target="../media/image21.jp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2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B6D7A8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ctrTitle"/>
          </p:nvPr>
        </p:nvSpPr>
        <p:spPr>
          <a:xfrm>
            <a:off x="0" y="-1570150"/>
            <a:ext cx="9275700" cy="67137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93C4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"/>
            </a:br>
            <a:endParaRPr/>
          </a:p>
          <a:p>
            <a:pPr indent="45720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Sports Resources Booking Application</a:t>
            </a:r>
            <a:endParaRPr/>
          </a:p>
        </p:txBody>
      </p:sp>
      <p:cxnSp>
        <p:nvCxnSpPr>
          <p:cNvPr id="73" name="Google Shape;73;p13"/>
          <p:cNvCxnSpPr/>
          <p:nvPr/>
        </p:nvCxnSpPr>
        <p:spPr>
          <a:xfrm>
            <a:off x="5054575" y="2966625"/>
            <a:ext cx="2278800" cy="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2"/>
          <p:cNvSpPr txBox="1"/>
          <p:nvPr>
            <p:ph idx="4294967295" type="title"/>
          </p:nvPr>
        </p:nvSpPr>
        <p:spPr>
          <a:xfrm>
            <a:off x="397400" y="269225"/>
            <a:ext cx="8324400" cy="7119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FEATURES OF THE API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39" name="Google Shape;139;p22"/>
          <p:cNvSpPr txBox="1"/>
          <p:nvPr/>
        </p:nvSpPr>
        <p:spPr>
          <a:xfrm>
            <a:off x="632275" y="1182875"/>
            <a:ext cx="2486700" cy="2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2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2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2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2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2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2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2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2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2"/>
                </a:solidFill>
                <a:latin typeface="Economica"/>
                <a:ea typeface="Economica"/>
                <a:cs typeface="Economica"/>
                <a:sym typeface="Economica"/>
              </a:rPr>
              <a:t>For the login authentication system,</a:t>
            </a:r>
            <a:endParaRPr sz="2100">
              <a:solidFill>
                <a:schemeClr val="dk2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2"/>
                </a:solidFill>
                <a:latin typeface="Economica"/>
                <a:ea typeface="Economica"/>
                <a:cs typeface="Economica"/>
                <a:sym typeface="Economica"/>
              </a:rPr>
              <a:t>The API will respond to a successful login request with a token for the user to identify or if it lacks valid authentication credentials it responds with a 401 status code.</a:t>
            </a:r>
            <a:endParaRPr sz="2100">
              <a:solidFill>
                <a:schemeClr val="dk2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40" name="Google Shape;140;p22"/>
          <p:cNvSpPr txBox="1"/>
          <p:nvPr/>
        </p:nvSpPr>
        <p:spPr>
          <a:xfrm>
            <a:off x="5111275" y="1786950"/>
            <a:ext cx="1377000" cy="2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1" name="Google Shape;14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79000" y="1125025"/>
            <a:ext cx="4742808" cy="3407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3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 Application</a:t>
            </a:r>
            <a:endParaRPr/>
          </a:p>
        </p:txBody>
      </p:sp>
      <p:sp>
        <p:nvSpPr>
          <p:cNvPr id="147" name="Google Shape;147;p23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 txBox="1"/>
          <p:nvPr/>
        </p:nvSpPr>
        <p:spPr>
          <a:xfrm>
            <a:off x="399300" y="230000"/>
            <a:ext cx="8345400" cy="638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228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WEB APPLICATION</a:t>
            </a:r>
            <a:endParaRPr b="1" sz="2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3" name="Google Shape;153;p24"/>
          <p:cNvSpPr txBox="1"/>
          <p:nvPr/>
        </p:nvSpPr>
        <p:spPr>
          <a:xfrm>
            <a:off x="588450" y="1296725"/>
            <a:ext cx="7967100" cy="3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Open Sans"/>
                <a:ea typeface="Open Sans"/>
                <a:cs typeface="Open Sans"/>
                <a:sym typeface="Open Sans"/>
              </a:rPr>
              <a:t>Features for the Administrator :</a:t>
            </a:r>
            <a:endParaRPr b="1"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Open Sans"/>
              <a:ea typeface="Open Sans"/>
              <a:cs typeface="Open Sans"/>
              <a:sym typeface="Open Sans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Times New Roman"/>
              <a:buChar char="❖"/>
            </a:pPr>
            <a:r>
              <a:rPr lang="en" sz="15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Adding and deleting the resource when required. </a:t>
            </a:r>
            <a:endParaRPr sz="15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Times New Roman"/>
              <a:buChar char="❖"/>
            </a:pPr>
            <a:r>
              <a:rPr lang="en" sz="15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Accepting or rejecting the resource requested by the user based on the timetable.</a:t>
            </a:r>
            <a:endParaRPr sz="15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Times New Roman"/>
              <a:buChar char="❖"/>
            </a:pPr>
            <a:r>
              <a:rPr lang="en" sz="1500">
                <a:solidFill>
                  <a:schemeClr val="dk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Updating the booking depending on whether the resources were returned or not and imposing fines accordingly.</a:t>
            </a:r>
            <a:endParaRPr sz="15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Times New Roman"/>
              <a:buChar char="❖"/>
            </a:pPr>
            <a:r>
              <a:rPr lang="en" sz="15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Blocking the user if the resource is damaged.</a:t>
            </a:r>
            <a:endParaRPr sz="15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Times New Roman"/>
              <a:buChar char="❖"/>
            </a:pPr>
            <a:r>
              <a:rPr lang="en" sz="15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Collecting fine manually and unblocking the user.</a:t>
            </a:r>
            <a:endParaRPr sz="16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4" name="Google Shape;154;p24"/>
          <p:cNvSpPr txBox="1"/>
          <p:nvPr>
            <p:ph idx="4294967295" type="title"/>
          </p:nvPr>
        </p:nvSpPr>
        <p:spPr>
          <a:xfrm>
            <a:off x="409650" y="193025"/>
            <a:ext cx="8324700" cy="8628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17145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FFFFFF"/>
                </a:solidFill>
              </a:rPr>
              <a:t>Web Application</a:t>
            </a:r>
            <a:endParaRPr sz="2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5"/>
          <p:cNvSpPr txBox="1"/>
          <p:nvPr>
            <p:ph idx="4294967295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/>
              <a:t> </a:t>
            </a:r>
            <a:endParaRPr sz="1600"/>
          </a:p>
        </p:txBody>
      </p:sp>
      <p:sp>
        <p:nvSpPr>
          <p:cNvPr id="160" name="Google Shape;160;p25"/>
          <p:cNvSpPr txBox="1"/>
          <p:nvPr/>
        </p:nvSpPr>
        <p:spPr>
          <a:xfrm>
            <a:off x="352775" y="193275"/>
            <a:ext cx="8339100" cy="8778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34290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Admin Login :</a:t>
            </a:r>
            <a:r>
              <a:rPr b="1" lang="en" sz="18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The Admin has to enter the correct credentials i.e Id,name and password to login.</a:t>
            </a:r>
            <a:endParaRPr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228600" lvl="0" mar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1600">
                <a:solidFill>
                  <a:schemeClr val="dk1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Invalid Login:</a:t>
            </a:r>
            <a:r>
              <a:rPr b="1" lang="en" sz="1600">
                <a:solidFill>
                  <a:schemeClr val="dk2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If the admin enters wrong credentials this page is viewed which says that the entered credentials are wrong.</a:t>
            </a:r>
            <a:endParaRPr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61" name="Google Shape;161;p25"/>
          <p:cNvPicPr preferRelativeResize="0"/>
          <p:nvPr/>
        </p:nvPicPr>
        <p:blipFill rotWithShape="1">
          <a:blip r:embed="rId3">
            <a:alphaModFix/>
          </a:blip>
          <a:srcRect b="4155" l="34612" r="15362" t="5108"/>
          <a:stretch/>
        </p:blipFill>
        <p:spPr>
          <a:xfrm>
            <a:off x="521100" y="1195275"/>
            <a:ext cx="3940152" cy="3861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5"/>
          <p:cNvPicPr preferRelativeResize="0"/>
          <p:nvPr/>
        </p:nvPicPr>
        <p:blipFill rotWithShape="1">
          <a:blip r:embed="rId4">
            <a:alphaModFix/>
          </a:blip>
          <a:srcRect b="4611" l="34180" r="14756" t="5152"/>
          <a:stretch/>
        </p:blipFill>
        <p:spPr>
          <a:xfrm>
            <a:off x="4820475" y="1195275"/>
            <a:ext cx="3940152" cy="3861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6"/>
          <p:cNvSpPr txBox="1"/>
          <p:nvPr/>
        </p:nvSpPr>
        <p:spPr>
          <a:xfrm>
            <a:off x="352775" y="193275"/>
            <a:ext cx="8339100" cy="5247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34290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About :</a:t>
            </a:r>
            <a:r>
              <a:rPr b="1" lang="en" sz="18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Information about the features of this web application i.e.,what all can be done by the admin.</a:t>
            </a:r>
            <a:endParaRPr b="1" sz="16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68" name="Google Shape;168;p26"/>
          <p:cNvPicPr preferRelativeResize="0"/>
          <p:nvPr/>
        </p:nvPicPr>
        <p:blipFill rotWithShape="1">
          <a:blip r:embed="rId3">
            <a:alphaModFix/>
          </a:blip>
          <a:srcRect b="4697" l="0" r="0" t="2838"/>
          <a:stretch/>
        </p:blipFill>
        <p:spPr>
          <a:xfrm>
            <a:off x="859475" y="952825"/>
            <a:ext cx="7325726" cy="381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7"/>
          <p:cNvSpPr txBox="1"/>
          <p:nvPr/>
        </p:nvSpPr>
        <p:spPr>
          <a:xfrm>
            <a:off x="402450" y="306800"/>
            <a:ext cx="83391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342900" spcFirstLastPara="1" rIns="91425" wrap="square" tIns="91425">
            <a:noAutofit/>
          </a:bodyPr>
          <a:lstStyle/>
          <a:p>
            <a:pPr indent="-22860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Resources</a:t>
            </a:r>
            <a:r>
              <a:rPr b="1" lang="en" sz="1800">
                <a:solidFill>
                  <a:schemeClr val="dk1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:</a:t>
            </a:r>
            <a:r>
              <a:rPr b="1" lang="en" sz="18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All the available resources are shown and admin can add or delete resources by clicking on  the plus and minus icons beside the resources.</a:t>
            </a:r>
            <a:endParaRPr b="1" sz="16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74" name="Google Shape;17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9125" y="914625"/>
            <a:ext cx="7123910" cy="400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8"/>
          <p:cNvSpPr txBox="1"/>
          <p:nvPr/>
        </p:nvSpPr>
        <p:spPr>
          <a:xfrm>
            <a:off x="5454609" y="1198113"/>
            <a:ext cx="21765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0" name="Google Shape;180;p28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				</a:t>
            </a:r>
            <a:endParaRPr b="0"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28"/>
          <p:cNvSpPr txBox="1"/>
          <p:nvPr/>
        </p:nvSpPr>
        <p:spPr>
          <a:xfrm>
            <a:off x="173425" y="1987550"/>
            <a:ext cx="1733400" cy="17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/</a:t>
            </a:r>
            <a:r>
              <a:rPr lang="en" sz="1000">
                <a:latin typeface="Lato"/>
                <a:ea typeface="Lato"/>
                <a:cs typeface="Lato"/>
                <a:sym typeface="Lato"/>
              </a:rPr>
              <a:t>resourcesPresent(GET)</a:t>
            </a:r>
            <a:endParaRPr sz="1000"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Lato"/>
              <a:buChar char="●"/>
            </a:pPr>
            <a:r>
              <a:rPr lang="en" sz="1000">
                <a:latin typeface="Lato"/>
                <a:ea typeface="Lato"/>
                <a:cs typeface="Lato"/>
                <a:sym typeface="Lato"/>
              </a:rPr>
              <a:t>Fetches the details of all the resources present </a:t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2" name="Google Shape;182;p28"/>
          <p:cNvSpPr txBox="1"/>
          <p:nvPr/>
        </p:nvSpPr>
        <p:spPr>
          <a:xfrm>
            <a:off x="6660525" y="1051175"/>
            <a:ext cx="2390100" cy="35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/</a:t>
            </a:r>
            <a:r>
              <a:rPr b="1" lang="en" sz="1000">
                <a:latin typeface="Lato"/>
                <a:ea typeface="Lato"/>
                <a:cs typeface="Lato"/>
                <a:sym typeface="Lato"/>
              </a:rPr>
              <a:t>incrementByValue</a:t>
            </a:r>
            <a:endParaRPr b="1" sz="1000"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Lato"/>
              <a:buChar char="●"/>
            </a:pPr>
            <a:r>
              <a:rPr lang="en" sz="1000">
                <a:latin typeface="Lato"/>
                <a:ea typeface="Lato"/>
                <a:cs typeface="Lato"/>
                <a:sym typeface="Lato"/>
              </a:rPr>
              <a:t>Increments the resources available and total resources by 1</a:t>
            </a:r>
            <a:endParaRPr sz="10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Lato"/>
              <a:buChar char="●"/>
            </a:pPr>
            <a:r>
              <a:rPr lang="en" sz="1000">
                <a:latin typeface="Lato"/>
                <a:ea typeface="Lato"/>
                <a:cs typeface="Lato"/>
                <a:sym typeface="Lato"/>
              </a:rPr>
              <a:t>Used to increment the count when any new resources are bought by the administration</a:t>
            </a:r>
            <a:endParaRPr sz="10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Lato"/>
                <a:ea typeface="Lato"/>
                <a:cs typeface="Lato"/>
                <a:sym typeface="Lato"/>
              </a:rPr>
              <a:t>/decrementByValue</a:t>
            </a:r>
            <a:endParaRPr sz="1000"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Lato"/>
              <a:buChar char="●"/>
            </a:pPr>
            <a:r>
              <a:rPr lang="en" sz="1000">
                <a:latin typeface="Lato"/>
                <a:ea typeface="Lato"/>
                <a:cs typeface="Lato"/>
                <a:sym typeface="Lato"/>
              </a:rPr>
              <a:t>Decrements the available resources and total resources by 1</a:t>
            </a:r>
            <a:endParaRPr sz="10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Lato"/>
              <a:buChar char="●"/>
            </a:pPr>
            <a:r>
              <a:rPr lang="en" sz="1000">
                <a:latin typeface="Lato"/>
                <a:ea typeface="Lato"/>
                <a:cs typeface="Lato"/>
                <a:sym typeface="Lato"/>
              </a:rPr>
              <a:t>Used to decrement count when any resources are damaged</a:t>
            </a:r>
            <a:endParaRPr sz="10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Times New Roman"/>
                <a:ea typeface="Times New Roman"/>
                <a:cs typeface="Times New Roman"/>
                <a:sym typeface="Times New Roman"/>
              </a:rPr>
              <a:t>/addExtraRessource</a:t>
            </a:r>
            <a:endParaRPr sz="1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Times New Roman"/>
              <a:buChar char="●"/>
            </a:pPr>
            <a:r>
              <a:rPr lang="en" sz="1100">
                <a:latin typeface="Times New Roman"/>
                <a:ea typeface="Times New Roman"/>
                <a:cs typeface="Times New Roman"/>
                <a:sym typeface="Times New Roman"/>
              </a:rPr>
              <a:t>To add a new resource to the database</a:t>
            </a:r>
            <a:endParaRPr sz="11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83" name="Google Shape;183;p28"/>
          <p:cNvCxnSpPr>
            <a:endCxn id="181" idx="0"/>
          </p:cNvCxnSpPr>
          <p:nvPr/>
        </p:nvCxnSpPr>
        <p:spPr>
          <a:xfrm flipH="1">
            <a:off x="1040125" y="1281950"/>
            <a:ext cx="996600" cy="705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4" name="Google Shape;184;p28"/>
          <p:cNvSpPr txBox="1"/>
          <p:nvPr/>
        </p:nvSpPr>
        <p:spPr>
          <a:xfrm>
            <a:off x="482400" y="151075"/>
            <a:ext cx="7950900" cy="77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API ENDPOINTS USED IN THE AVAILABLE RESOURCES</a:t>
            </a:r>
            <a:endParaRPr sz="1600"/>
          </a:p>
        </p:txBody>
      </p:sp>
      <p:pic>
        <p:nvPicPr>
          <p:cNvPr id="185" name="Google Shape;18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9625" y="1198125"/>
            <a:ext cx="4935677" cy="34176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6" name="Google Shape;186;p28"/>
          <p:cNvCxnSpPr/>
          <p:nvPr/>
        </p:nvCxnSpPr>
        <p:spPr>
          <a:xfrm flipH="1" rot="10800000">
            <a:off x="5353125" y="1255825"/>
            <a:ext cx="1299000" cy="459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7" name="Google Shape;187;p28"/>
          <p:cNvCxnSpPr/>
          <p:nvPr/>
        </p:nvCxnSpPr>
        <p:spPr>
          <a:xfrm>
            <a:off x="5534975" y="2312300"/>
            <a:ext cx="1186200" cy="233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8" name="Google Shape;188;p28"/>
          <p:cNvCxnSpPr/>
          <p:nvPr/>
        </p:nvCxnSpPr>
        <p:spPr>
          <a:xfrm flipH="1" rot="10800000">
            <a:off x="6314300" y="3879675"/>
            <a:ext cx="407100" cy="17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9"/>
          <p:cNvSpPr txBox="1"/>
          <p:nvPr/>
        </p:nvSpPr>
        <p:spPr>
          <a:xfrm>
            <a:off x="402450" y="420325"/>
            <a:ext cx="83391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342900" spcFirstLastPara="1" rIns="91425" wrap="square" tIns="91425">
            <a:noAutofit/>
          </a:bodyPr>
          <a:lstStyle/>
          <a:p>
            <a:pPr indent="-22860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Booking Requests</a:t>
            </a:r>
            <a:r>
              <a:rPr b="1" lang="en" sz="1800">
                <a:solidFill>
                  <a:schemeClr val="dk1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:</a:t>
            </a:r>
            <a:r>
              <a:rPr b="1" lang="en" sz="18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All the requests from the users are shown here. Admin can either accept the request or reject the request.</a:t>
            </a:r>
            <a:endParaRPr b="1" sz="16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94" name="Google Shape;19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0950" y="1062775"/>
            <a:ext cx="6922090" cy="3893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0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0" lang="en" sz="1600">
                <a:latin typeface="Arial"/>
                <a:ea typeface="Arial"/>
                <a:cs typeface="Arial"/>
                <a:sym typeface="Arial"/>
              </a:rPr>
              <a:t>API ENDPOINTS USED IN THE BOOKING REQUESTS</a:t>
            </a:r>
            <a:endParaRPr/>
          </a:p>
        </p:txBody>
      </p:sp>
      <p:pic>
        <p:nvPicPr>
          <p:cNvPr id="200" name="Google Shape;200;p30"/>
          <p:cNvPicPr preferRelativeResize="0"/>
          <p:nvPr/>
        </p:nvPicPr>
        <p:blipFill rotWithShape="1">
          <a:blip r:embed="rId3">
            <a:alphaModFix/>
          </a:blip>
          <a:srcRect b="5293" l="25411" r="25831" t="22095"/>
          <a:stretch/>
        </p:blipFill>
        <p:spPr>
          <a:xfrm>
            <a:off x="2972650" y="1606925"/>
            <a:ext cx="3333750" cy="2589076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30"/>
          <p:cNvSpPr txBox="1"/>
          <p:nvPr/>
        </p:nvSpPr>
        <p:spPr>
          <a:xfrm>
            <a:off x="303300" y="1310850"/>
            <a:ext cx="2078100" cy="12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Times New Roman"/>
                <a:ea typeface="Times New Roman"/>
                <a:cs typeface="Times New Roman"/>
                <a:sym typeface="Times New Roman"/>
              </a:rPr>
              <a:t>/bookingRequests(GET)</a:t>
            </a: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Times New Roman"/>
              <a:buChar char="-"/>
            </a:pPr>
            <a:r>
              <a:rPr lang="en" sz="1000">
                <a:latin typeface="Times New Roman"/>
                <a:ea typeface="Times New Roman"/>
                <a:cs typeface="Times New Roman"/>
                <a:sym typeface="Times New Roman"/>
              </a:rPr>
              <a:t>Used to return the booking requests of current day</a:t>
            </a: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Times New Roman"/>
              <a:buChar char="-"/>
            </a:pPr>
            <a:r>
              <a:rPr lang="en" sz="1000">
                <a:latin typeface="Times New Roman"/>
                <a:ea typeface="Times New Roman"/>
                <a:cs typeface="Times New Roman"/>
                <a:sym typeface="Times New Roman"/>
              </a:rPr>
              <a:t>It will automatically reject booking requests which are not collected by the user after 20 minutes</a:t>
            </a: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202" name="Google Shape;202;p30"/>
          <p:cNvCxnSpPr/>
          <p:nvPr/>
        </p:nvCxnSpPr>
        <p:spPr>
          <a:xfrm>
            <a:off x="5683025" y="2325975"/>
            <a:ext cx="884700" cy="114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3" name="Google Shape;203;p30"/>
          <p:cNvSpPr txBox="1"/>
          <p:nvPr/>
        </p:nvSpPr>
        <p:spPr>
          <a:xfrm>
            <a:off x="6426625" y="2195275"/>
            <a:ext cx="2656500" cy="21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  /</a:t>
            </a:r>
            <a:r>
              <a:rPr lang="en" sz="1000">
                <a:latin typeface="Times New Roman"/>
                <a:ea typeface="Times New Roman"/>
                <a:cs typeface="Times New Roman"/>
                <a:sym typeface="Times New Roman"/>
              </a:rPr>
              <a:t>issueBooking</a:t>
            </a: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Times New Roman"/>
              <a:buChar char="-"/>
            </a:pPr>
            <a:r>
              <a:rPr lang="en" sz="1000">
                <a:latin typeface="Times New Roman"/>
                <a:ea typeface="Times New Roman"/>
                <a:cs typeface="Times New Roman"/>
                <a:sym typeface="Times New Roman"/>
              </a:rPr>
              <a:t>Resource will be issued if the user doesn’t have any due </a:t>
            </a: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Times New Roman"/>
              <a:buChar char="-"/>
            </a:pPr>
            <a:r>
              <a:rPr lang="en" sz="1000">
                <a:latin typeface="Times New Roman"/>
                <a:ea typeface="Times New Roman"/>
                <a:cs typeface="Times New Roman"/>
                <a:sym typeface="Times New Roman"/>
              </a:rPr>
              <a:t>UPdates the issue time and decrements available resources count</a:t>
            </a: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Times New Roman"/>
              <a:buChar char="-"/>
            </a:pPr>
            <a:r>
              <a:rPr lang="en" sz="1000">
                <a:latin typeface="Times New Roman"/>
                <a:ea typeface="Times New Roman"/>
                <a:cs typeface="Times New Roman"/>
                <a:sym typeface="Times New Roman"/>
              </a:rPr>
              <a:t>Request will be rejected automatically if there are no available resources</a:t>
            </a: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204" name="Google Shape;204;p30"/>
          <p:cNvCxnSpPr/>
          <p:nvPr/>
        </p:nvCxnSpPr>
        <p:spPr>
          <a:xfrm flipH="1" rot="10800000">
            <a:off x="5970775" y="3551875"/>
            <a:ext cx="484200" cy="368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5" name="Google Shape;205;p30"/>
          <p:cNvSpPr txBox="1"/>
          <p:nvPr/>
        </p:nvSpPr>
        <p:spPr>
          <a:xfrm>
            <a:off x="6454825" y="3382225"/>
            <a:ext cx="2600100" cy="110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Arial Black"/>
                <a:ea typeface="Arial Black"/>
                <a:cs typeface="Arial Black"/>
                <a:sym typeface="Arial Black"/>
              </a:rPr>
              <a:t>/</a:t>
            </a:r>
            <a:r>
              <a:rPr lang="en" sz="1000">
                <a:latin typeface="Times New Roman"/>
                <a:ea typeface="Times New Roman"/>
                <a:cs typeface="Times New Roman"/>
                <a:sym typeface="Times New Roman"/>
              </a:rPr>
              <a:t>rejectBooking</a:t>
            </a: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Times New Roman"/>
              <a:buChar char="-"/>
            </a:pPr>
            <a:r>
              <a:rPr lang="en" sz="1000">
                <a:latin typeface="Times New Roman"/>
                <a:ea typeface="Times New Roman"/>
                <a:cs typeface="Times New Roman"/>
                <a:sym typeface="Times New Roman"/>
              </a:rPr>
              <a:t>It will reject the booking of a user and updates the database</a:t>
            </a: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206" name="Google Shape;206;p30"/>
          <p:cNvCxnSpPr/>
          <p:nvPr/>
        </p:nvCxnSpPr>
        <p:spPr>
          <a:xfrm rot="10800000">
            <a:off x="1838925" y="1451200"/>
            <a:ext cx="1243500" cy="19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1"/>
          <p:cNvSpPr txBox="1"/>
          <p:nvPr/>
        </p:nvSpPr>
        <p:spPr>
          <a:xfrm>
            <a:off x="402450" y="306800"/>
            <a:ext cx="83391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342900" spcFirstLastPara="1" rIns="91425" wrap="square" tIns="91425">
            <a:noAutofit/>
          </a:bodyPr>
          <a:lstStyle/>
          <a:p>
            <a:pPr indent="-22860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Booking History</a:t>
            </a:r>
            <a:r>
              <a:rPr b="1" lang="en" sz="1800">
                <a:solidFill>
                  <a:schemeClr val="dk1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:</a:t>
            </a:r>
            <a:r>
              <a:rPr b="1" lang="en" sz="18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Shows the details of all the resources which are booked by the users.</a:t>
            </a:r>
            <a:endParaRPr b="1" sz="16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12" name="Google Shape;21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0050" y="888650"/>
            <a:ext cx="7123910" cy="400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/>
          <p:nvPr>
            <p:ph idx="4294967295" type="subTitle"/>
          </p:nvPr>
        </p:nvSpPr>
        <p:spPr>
          <a:xfrm>
            <a:off x="1846200" y="0"/>
            <a:ext cx="7297500" cy="5143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chemeClr val="dk1"/>
              </a:solidFill>
            </a:endParaRPr>
          </a:p>
          <a:p>
            <a:pPr indent="-349250" lvl="0" marL="628650" rtl="0" algn="l">
              <a:lnSpc>
                <a:spcPct val="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b="1" lang="en" sz="1900">
                <a:solidFill>
                  <a:schemeClr val="dk1"/>
                </a:solidFill>
              </a:rPr>
              <a:t>Web:</a:t>
            </a:r>
            <a:endParaRPr b="1" sz="1900">
              <a:solidFill>
                <a:schemeClr val="dk1"/>
              </a:solidFill>
            </a:endParaRPr>
          </a:p>
          <a:p>
            <a:pPr indent="-228600" lvl="0" marL="685800" rtl="0" algn="l">
              <a:lnSpc>
                <a:spcPct val="5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/>
              <a:t>   Aditi Indoori - 160118737001 -2nd year-IT</a:t>
            </a:r>
            <a:endParaRPr/>
          </a:p>
          <a:p>
            <a:pPr indent="-228600" lvl="0" marL="685800" rtl="0" algn="l">
              <a:lnSpc>
                <a:spcPct val="5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/>
              <a:t>   Akshitha - 160117733001  -  3rd year -CSE</a:t>
            </a:r>
            <a:endParaRPr/>
          </a:p>
          <a:p>
            <a:pPr indent="-228600" lvl="0" marL="685800" rtl="0" algn="l">
              <a:lnSpc>
                <a:spcPct val="5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/>
              <a:t>   Varun - 160117733115   -3rd year -CSE</a:t>
            </a:r>
            <a:endParaRPr/>
          </a:p>
          <a:p>
            <a:pPr indent="-349250" lvl="0" marL="628650" rtl="0" algn="l">
              <a:lnSpc>
                <a:spcPct val="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b="1" lang="en" sz="1900">
                <a:solidFill>
                  <a:schemeClr val="dk1"/>
                </a:solidFill>
              </a:rPr>
              <a:t>Database and API:</a:t>
            </a:r>
            <a:endParaRPr b="1" sz="1900">
              <a:solidFill>
                <a:schemeClr val="dk1"/>
              </a:solidFill>
            </a:endParaRPr>
          </a:p>
          <a:p>
            <a:pPr indent="-228600" lvl="0" marL="685800" rtl="0" algn="l">
              <a:lnSpc>
                <a:spcPct val="5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/>
              <a:t>   Sai Prathyusha G  - 160118733012 -2nd year CSE</a:t>
            </a:r>
            <a:endParaRPr/>
          </a:p>
          <a:p>
            <a:pPr indent="-228600" lvl="0" marL="685800" rtl="0" algn="l">
              <a:lnSpc>
                <a:spcPct val="5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/>
              <a:t>   Annanya Vedala - 160118733011 -2nd year CSE</a:t>
            </a:r>
            <a:endParaRPr/>
          </a:p>
          <a:p>
            <a:pPr indent="-228600" lvl="0" marL="628650" rtl="0" algn="l">
              <a:lnSpc>
                <a:spcPct val="5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-349250" lvl="0" marL="628650" rtl="0" algn="l">
              <a:lnSpc>
                <a:spcPct val="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b="1" lang="en" sz="1900">
                <a:solidFill>
                  <a:schemeClr val="dk1"/>
                </a:solidFill>
              </a:rPr>
              <a:t>Android:</a:t>
            </a:r>
            <a:endParaRPr b="1" sz="1900">
              <a:solidFill>
                <a:schemeClr val="dk1"/>
              </a:solidFill>
            </a:endParaRPr>
          </a:p>
          <a:p>
            <a:pPr indent="-228600" lvl="0" marL="685800" rtl="0" algn="l">
              <a:lnSpc>
                <a:spcPct val="5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/>
              <a:t>   Koppula Sai Charan -  160119733103 - 1st year -CSE</a:t>
            </a:r>
            <a:endParaRPr/>
          </a:p>
          <a:p>
            <a:pPr indent="-228600" lvl="0" marL="685800" rtl="0" algn="l">
              <a:lnSpc>
                <a:spcPct val="5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/>
              <a:t>   Amith Reddy - 160119733082  - 1st year -CSE</a:t>
            </a:r>
            <a:endParaRPr/>
          </a:p>
          <a:p>
            <a:pPr indent="-228600" lvl="0" marL="685800" rtl="0" algn="l">
              <a:lnSpc>
                <a:spcPct val="5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/>
              <a:t>   Garigaboina Revanth - 160119733161 - 1st year- CSE </a:t>
            </a:r>
            <a:endParaRPr/>
          </a:p>
        </p:txBody>
      </p:sp>
      <p:sp>
        <p:nvSpPr>
          <p:cNvPr id="79" name="Google Shape;79;p14"/>
          <p:cNvSpPr txBox="1"/>
          <p:nvPr/>
        </p:nvSpPr>
        <p:spPr>
          <a:xfrm rot="-5400000">
            <a:off x="-1648650" y="1648650"/>
            <a:ext cx="5143500" cy="1846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</a:t>
            </a:r>
            <a:r>
              <a:rPr b="1" lang="en" sz="4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EAM</a:t>
            </a:r>
            <a:r>
              <a:rPr b="1" lang="en" sz="6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- </a:t>
            </a:r>
            <a:r>
              <a:rPr b="1" lang="en" sz="6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04</a:t>
            </a:r>
            <a:endParaRPr b="1" sz="6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2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0" lang="en" sz="1600">
                <a:latin typeface="Arial"/>
                <a:ea typeface="Arial"/>
                <a:cs typeface="Arial"/>
                <a:sym typeface="Arial"/>
              </a:rPr>
              <a:t>API ENDPOINTS USED IN THE BOOKING HISTORY</a:t>
            </a:r>
            <a:endParaRPr/>
          </a:p>
        </p:txBody>
      </p:sp>
      <p:sp>
        <p:nvSpPr>
          <p:cNvPr id="218" name="Google Shape;218;p32"/>
          <p:cNvSpPr txBox="1"/>
          <p:nvPr/>
        </p:nvSpPr>
        <p:spPr>
          <a:xfrm>
            <a:off x="255350" y="1352625"/>
            <a:ext cx="1645200" cy="20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Times New Roman"/>
                <a:ea typeface="Times New Roman"/>
                <a:cs typeface="Times New Roman"/>
                <a:sym typeface="Times New Roman"/>
              </a:rPr>
              <a:t>/notreturnedHistory(GET)</a:t>
            </a: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Times New Roman"/>
              <a:buChar char="-"/>
            </a:pPr>
            <a:r>
              <a:rPr lang="en" sz="1000">
                <a:latin typeface="Times New Roman"/>
                <a:ea typeface="Times New Roman"/>
                <a:cs typeface="Times New Roman"/>
                <a:sym typeface="Times New Roman"/>
              </a:rPr>
              <a:t>Used to return the details of booking,which are not returned till now.</a:t>
            </a: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Times New Roman"/>
                <a:ea typeface="Times New Roman"/>
                <a:cs typeface="Times New Roman"/>
                <a:sym typeface="Times New Roman"/>
              </a:rPr>
              <a:t>/returnedHistory (GET)</a:t>
            </a: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Times New Roman"/>
              <a:buChar char="-"/>
            </a:pPr>
            <a:r>
              <a:rPr lang="en" sz="1000">
                <a:latin typeface="Times New Roman"/>
                <a:ea typeface="Times New Roman"/>
                <a:cs typeface="Times New Roman"/>
                <a:sym typeface="Times New Roman"/>
              </a:rPr>
              <a:t>Used to return the history of bookings of  current day</a:t>
            </a: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9" name="Google Shape;219;p32"/>
          <p:cNvSpPr txBox="1"/>
          <p:nvPr/>
        </p:nvSpPr>
        <p:spPr>
          <a:xfrm>
            <a:off x="7431300" y="2269000"/>
            <a:ext cx="1712700" cy="15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Times New Roman"/>
                <a:ea typeface="Times New Roman"/>
                <a:cs typeface="Times New Roman"/>
                <a:sym typeface="Times New Roman"/>
              </a:rPr>
              <a:t>/acceptResource</a:t>
            </a: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Times New Roman"/>
              <a:buChar char="-"/>
            </a:pPr>
            <a:r>
              <a:rPr lang="en" sz="1000">
                <a:latin typeface="Times New Roman"/>
                <a:ea typeface="Times New Roman"/>
                <a:cs typeface="Times New Roman"/>
                <a:sym typeface="Times New Roman"/>
              </a:rPr>
              <a:t>Used to update the fine,return time,date automatically when a user returns a resource.</a:t>
            </a: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220" name="Google Shape;220;p32"/>
          <p:cNvCxnSpPr/>
          <p:nvPr/>
        </p:nvCxnSpPr>
        <p:spPr>
          <a:xfrm flipH="1">
            <a:off x="1490475" y="1187300"/>
            <a:ext cx="593400" cy="25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21" name="Google Shape;221;p32"/>
          <p:cNvPicPr preferRelativeResize="0"/>
          <p:nvPr/>
        </p:nvPicPr>
        <p:blipFill rotWithShape="1">
          <a:blip r:embed="rId3">
            <a:alphaModFix/>
          </a:blip>
          <a:srcRect b="0" l="13760" r="15348" t="19710"/>
          <a:stretch/>
        </p:blipFill>
        <p:spPr>
          <a:xfrm>
            <a:off x="2028050" y="1126000"/>
            <a:ext cx="4978973" cy="32644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2" name="Google Shape;222;p32"/>
          <p:cNvCxnSpPr/>
          <p:nvPr/>
        </p:nvCxnSpPr>
        <p:spPr>
          <a:xfrm>
            <a:off x="6652000" y="1879350"/>
            <a:ext cx="857400" cy="545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Google Shape;227;p33"/>
          <p:cNvPicPr preferRelativeResize="0"/>
          <p:nvPr/>
        </p:nvPicPr>
        <p:blipFill rotWithShape="1">
          <a:blip r:embed="rId3">
            <a:alphaModFix/>
          </a:blip>
          <a:srcRect b="5929" l="0" r="586" t="3260"/>
          <a:stretch/>
        </p:blipFill>
        <p:spPr>
          <a:xfrm>
            <a:off x="685775" y="911000"/>
            <a:ext cx="7772477" cy="3994051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33"/>
          <p:cNvSpPr txBox="1"/>
          <p:nvPr/>
        </p:nvSpPr>
        <p:spPr>
          <a:xfrm>
            <a:off x="402450" y="306800"/>
            <a:ext cx="83391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342900" spcFirstLastPara="1" rIns="91425" wrap="square" tIns="91425">
            <a:noAutofit/>
          </a:bodyPr>
          <a:lstStyle/>
          <a:p>
            <a:pPr indent="-22860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Blocked Users:</a:t>
            </a:r>
            <a:r>
              <a:rPr b="1" lang="en" sz="18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Shows the list of blocked users and an option to unblock them.</a:t>
            </a:r>
            <a:endParaRPr b="1" sz="16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4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0" lang="en" sz="1600">
                <a:latin typeface="Arial"/>
                <a:ea typeface="Arial"/>
                <a:cs typeface="Arial"/>
                <a:sym typeface="Arial"/>
              </a:rPr>
              <a:t>API ENDPOINTS USED IN THE BLOCKED USERS</a:t>
            </a:r>
            <a:endParaRPr/>
          </a:p>
        </p:txBody>
      </p:sp>
      <p:sp>
        <p:nvSpPr>
          <p:cNvPr id="234" name="Google Shape;234;p34"/>
          <p:cNvSpPr txBox="1"/>
          <p:nvPr/>
        </p:nvSpPr>
        <p:spPr>
          <a:xfrm>
            <a:off x="6643300" y="1111950"/>
            <a:ext cx="9300" cy="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5" name="Google Shape;235;p34"/>
          <p:cNvSpPr txBox="1"/>
          <p:nvPr/>
        </p:nvSpPr>
        <p:spPr>
          <a:xfrm>
            <a:off x="6238225" y="1083675"/>
            <a:ext cx="2750700" cy="7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/</a:t>
            </a:r>
            <a:r>
              <a:rPr lang="en" sz="1100">
                <a:latin typeface="Times New Roman"/>
                <a:ea typeface="Times New Roman"/>
                <a:cs typeface="Times New Roman"/>
                <a:sym typeface="Times New Roman"/>
              </a:rPr>
              <a:t>blockedUsers</a:t>
            </a:r>
            <a:endParaRPr sz="1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Times New Roman"/>
              <a:buChar char="-"/>
            </a:pPr>
            <a:r>
              <a:rPr lang="en" sz="1100">
                <a:latin typeface="Times New Roman"/>
                <a:ea typeface="Times New Roman"/>
                <a:cs typeface="Times New Roman"/>
                <a:sym typeface="Times New Roman"/>
              </a:rPr>
              <a:t>It will return the details of the user and booking for which the fine has been imposed .</a:t>
            </a:r>
            <a:endParaRPr sz="1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6" name="Google Shape;236;p34"/>
          <p:cNvSpPr txBox="1"/>
          <p:nvPr/>
        </p:nvSpPr>
        <p:spPr>
          <a:xfrm>
            <a:off x="6370125" y="2082225"/>
            <a:ext cx="2553000" cy="6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7" name="Google Shape;237;p34"/>
          <p:cNvSpPr txBox="1"/>
          <p:nvPr/>
        </p:nvSpPr>
        <p:spPr>
          <a:xfrm>
            <a:off x="6393675" y="2035225"/>
            <a:ext cx="2505900" cy="21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/</a:t>
            </a:r>
            <a:r>
              <a:rPr lang="en" sz="1100">
                <a:latin typeface="Times New Roman"/>
                <a:ea typeface="Times New Roman"/>
                <a:cs typeface="Times New Roman"/>
                <a:sym typeface="Times New Roman"/>
              </a:rPr>
              <a:t>unblockUser</a:t>
            </a:r>
            <a:endParaRPr sz="1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Times New Roman"/>
              <a:buChar char="-"/>
            </a:pPr>
            <a:r>
              <a:rPr lang="en" sz="1100">
                <a:latin typeface="Times New Roman"/>
                <a:ea typeface="Times New Roman"/>
                <a:cs typeface="Times New Roman"/>
                <a:sym typeface="Times New Roman"/>
              </a:rPr>
              <a:t>Unblocks a user when the user clears the due.</a:t>
            </a:r>
            <a:endParaRPr sz="1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/</a:t>
            </a:r>
            <a:r>
              <a:rPr lang="en" sz="11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blockUser</a:t>
            </a:r>
            <a:endParaRPr sz="11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Times New Roman"/>
              <a:buChar char="-"/>
            </a:pPr>
            <a:r>
              <a:rPr lang="en" sz="11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Blocks a user so that he cannot make any further bookings by imposing fine</a:t>
            </a:r>
            <a:endParaRPr sz="11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38" name="Google Shape;238;p34"/>
          <p:cNvPicPr preferRelativeResize="0"/>
          <p:nvPr/>
        </p:nvPicPr>
        <p:blipFill rotWithShape="1">
          <a:blip r:embed="rId3">
            <a:alphaModFix/>
          </a:blip>
          <a:srcRect b="3763" l="15045" r="0" t="17823"/>
          <a:stretch/>
        </p:blipFill>
        <p:spPr>
          <a:xfrm>
            <a:off x="1447875" y="1810075"/>
            <a:ext cx="4624349" cy="24010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9" name="Google Shape;239;p34"/>
          <p:cNvCxnSpPr/>
          <p:nvPr/>
        </p:nvCxnSpPr>
        <p:spPr>
          <a:xfrm flipH="1" rot="10800000">
            <a:off x="5093350" y="2312175"/>
            <a:ext cx="961200" cy="407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0" name="Google Shape;240;p34"/>
          <p:cNvCxnSpPr/>
          <p:nvPr/>
        </p:nvCxnSpPr>
        <p:spPr>
          <a:xfrm flipH="1" rot="10800000">
            <a:off x="5915975" y="3377325"/>
            <a:ext cx="459000" cy="450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5"/>
          <p:cNvSpPr txBox="1"/>
          <p:nvPr/>
        </p:nvSpPr>
        <p:spPr>
          <a:xfrm>
            <a:off x="402450" y="329500"/>
            <a:ext cx="83391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342900" spcFirstLastPara="1" rIns="91425" wrap="square" tIns="91425">
            <a:noAutofit/>
          </a:bodyPr>
          <a:lstStyle/>
          <a:p>
            <a:pPr indent="-228600" lvl="0" marL="0" marR="301646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Timetable</a:t>
            </a:r>
            <a:r>
              <a:rPr b="1" lang="en" sz="1800">
                <a:solidFill>
                  <a:schemeClr val="dk1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:</a:t>
            </a:r>
            <a:r>
              <a:rPr b="1" lang="en" sz="18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Admin can view the timetable of any class by entering the branch, section and year. </a:t>
            </a:r>
            <a:endParaRPr b="1" sz="16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46" name="Google Shape;24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5400" y="954625"/>
            <a:ext cx="7083557" cy="3984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6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Android Application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7"/>
          <p:cNvSpPr txBox="1"/>
          <p:nvPr/>
        </p:nvSpPr>
        <p:spPr>
          <a:xfrm>
            <a:off x="481850" y="1221450"/>
            <a:ext cx="7922400" cy="324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❖"/>
            </a:pPr>
            <a:r>
              <a:rPr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Can view all the resources available in the sports block with its count in the app. This reduces the enquiry time at the issue counter.</a:t>
            </a:r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❖"/>
            </a:pPr>
            <a:r>
              <a:rPr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He can send a booking request with just one click so that he can collect it in 20 minutes from his booking time. </a:t>
            </a:r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❖"/>
            </a:pPr>
            <a:r>
              <a:rPr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User also has an option to cancel the booking request within 20 minutes of the booking time.</a:t>
            </a:r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❖"/>
            </a:pPr>
            <a:r>
              <a:rPr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User can view all his past booking requests with their status so that he can know what requests he made.</a:t>
            </a:r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❖"/>
            </a:pPr>
            <a:r>
              <a:rPr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User has an option to set his password to a new one when he forgets his password or wants to change it.</a:t>
            </a:r>
            <a:endParaRPr sz="1700"/>
          </a:p>
        </p:txBody>
      </p:sp>
      <p:sp>
        <p:nvSpPr>
          <p:cNvPr id="257" name="Google Shape;257;p37"/>
          <p:cNvSpPr txBox="1"/>
          <p:nvPr>
            <p:ph idx="4294967295" type="title"/>
          </p:nvPr>
        </p:nvSpPr>
        <p:spPr>
          <a:xfrm>
            <a:off x="409650" y="193025"/>
            <a:ext cx="8324700" cy="8628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17145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FFFFFF"/>
                </a:solidFill>
              </a:rPr>
              <a:t>Features for User</a:t>
            </a:r>
            <a:endParaRPr sz="2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8"/>
          <p:cNvSpPr txBox="1"/>
          <p:nvPr/>
        </p:nvSpPr>
        <p:spPr>
          <a:xfrm>
            <a:off x="1362425" y="2031225"/>
            <a:ext cx="3934800" cy="168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3" name="Google Shape;263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41950" y="30813"/>
            <a:ext cx="2982625" cy="5081876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38"/>
          <p:cNvSpPr txBox="1"/>
          <p:nvPr>
            <p:ph idx="4294967295" type="title"/>
          </p:nvPr>
        </p:nvSpPr>
        <p:spPr>
          <a:xfrm>
            <a:off x="1307225" y="2173650"/>
            <a:ext cx="4045200" cy="131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LOGIN ACTIVITY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9"/>
          <p:cNvSpPr txBox="1"/>
          <p:nvPr>
            <p:ph type="title"/>
          </p:nvPr>
        </p:nvSpPr>
        <p:spPr>
          <a:xfrm>
            <a:off x="1012275" y="1230775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Forgot Password</a:t>
            </a:r>
            <a:endParaRPr sz="3600">
              <a:solidFill>
                <a:schemeClr val="dk1"/>
              </a:solidFill>
            </a:endParaRPr>
          </a:p>
        </p:txBody>
      </p:sp>
      <p:sp>
        <p:nvSpPr>
          <p:cNvPr id="270" name="Google Shape;270;p39"/>
          <p:cNvSpPr txBox="1"/>
          <p:nvPr>
            <p:ph idx="1" type="body"/>
          </p:nvPr>
        </p:nvSpPr>
        <p:spPr>
          <a:xfrm>
            <a:off x="926850" y="204705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700"/>
              <a:t>In</a:t>
            </a:r>
            <a:r>
              <a:rPr lang="en" sz="2000"/>
              <a:t> </a:t>
            </a:r>
            <a:r>
              <a:rPr lang="en" sz="1700"/>
              <a:t>case a user forgets his password,he can reset it using a mail sent to his registered email address.</a:t>
            </a:r>
            <a:endParaRPr sz="1700"/>
          </a:p>
        </p:txBody>
      </p:sp>
      <p:pic>
        <p:nvPicPr>
          <p:cNvPr id="271" name="Google Shape;27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15825" y="62750"/>
            <a:ext cx="2839902" cy="4838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79225" y="110950"/>
            <a:ext cx="2783324" cy="47423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0"/>
          <p:cNvSpPr txBox="1"/>
          <p:nvPr>
            <p:ph type="title"/>
          </p:nvPr>
        </p:nvSpPr>
        <p:spPr>
          <a:xfrm>
            <a:off x="1724000" y="848800"/>
            <a:ext cx="2808000" cy="127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100">
              <a:solidFill>
                <a:schemeClr val="dk1"/>
              </a:solidFill>
            </a:endParaRPr>
          </a:p>
        </p:txBody>
      </p:sp>
      <p:sp>
        <p:nvSpPr>
          <p:cNvPr id="278" name="Google Shape;278;p40"/>
          <p:cNvSpPr txBox="1"/>
          <p:nvPr>
            <p:ph idx="1" type="body"/>
          </p:nvPr>
        </p:nvSpPr>
        <p:spPr>
          <a:xfrm>
            <a:off x="5444350" y="17186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700"/>
              <a:t>User gets to book the resources only in time slot provided.</a:t>
            </a:r>
            <a:endParaRPr sz="1700"/>
          </a:p>
        </p:txBody>
      </p:sp>
      <p:pic>
        <p:nvPicPr>
          <p:cNvPr id="279" name="Google Shape;27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3000" y="75638"/>
            <a:ext cx="2930007" cy="499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1"/>
          <p:cNvSpPr/>
          <p:nvPr/>
        </p:nvSpPr>
        <p:spPr>
          <a:xfrm>
            <a:off x="-101850" y="-63650"/>
            <a:ext cx="9258600" cy="5283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41"/>
          <p:cNvSpPr txBox="1"/>
          <p:nvPr>
            <p:ph type="title"/>
          </p:nvPr>
        </p:nvSpPr>
        <p:spPr>
          <a:xfrm>
            <a:off x="863400" y="583075"/>
            <a:ext cx="38370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Home Activity</a:t>
            </a:r>
            <a:endParaRPr/>
          </a:p>
        </p:txBody>
      </p:sp>
      <p:sp>
        <p:nvSpPr>
          <p:cNvPr id="286" name="Google Shape;286;p4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87" name="Google Shape;287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59875" y="232163"/>
            <a:ext cx="2753599" cy="4691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5"/>
          <p:cNvPicPr preferRelativeResize="0"/>
          <p:nvPr/>
        </p:nvPicPr>
        <p:blipFill rotWithShape="1">
          <a:blip r:embed="rId3">
            <a:alphaModFix/>
          </a:blip>
          <a:srcRect b="5420" l="0" r="6768" t="5580"/>
          <a:stretch/>
        </p:blipFill>
        <p:spPr>
          <a:xfrm>
            <a:off x="397412" y="1077450"/>
            <a:ext cx="6103675" cy="394115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5"/>
          <p:cNvSpPr txBox="1"/>
          <p:nvPr>
            <p:ph idx="4294967295" type="title"/>
          </p:nvPr>
        </p:nvSpPr>
        <p:spPr>
          <a:xfrm>
            <a:off x="409650" y="193025"/>
            <a:ext cx="8324700" cy="8628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17145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FFFFFF"/>
                </a:solidFill>
              </a:rPr>
              <a:t>Problem Statement</a:t>
            </a:r>
            <a:endParaRPr sz="2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2"/>
          <p:cNvSpPr txBox="1"/>
          <p:nvPr>
            <p:ph type="title"/>
          </p:nvPr>
        </p:nvSpPr>
        <p:spPr>
          <a:xfrm>
            <a:off x="1724000" y="848800"/>
            <a:ext cx="2808000" cy="127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chemeClr val="dk1"/>
                </a:solidFill>
              </a:rPr>
              <a:t>Booking</a:t>
            </a:r>
            <a:endParaRPr sz="3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chemeClr val="dk1"/>
                </a:solidFill>
              </a:rPr>
              <a:t>History</a:t>
            </a:r>
            <a:endParaRPr sz="3100">
              <a:solidFill>
                <a:schemeClr val="dk1"/>
              </a:solidFill>
            </a:endParaRPr>
          </a:p>
        </p:txBody>
      </p:sp>
      <p:sp>
        <p:nvSpPr>
          <p:cNvPr id="293" name="Google Shape;293;p42"/>
          <p:cNvSpPr txBox="1"/>
          <p:nvPr>
            <p:ph idx="1" type="body"/>
          </p:nvPr>
        </p:nvSpPr>
        <p:spPr>
          <a:xfrm>
            <a:off x="1724000" y="21220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500"/>
              <a:t>User gets to see all his previous bookings and their status.</a:t>
            </a:r>
            <a:endParaRPr sz="1500"/>
          </a:p>
        </p:txBody>
      </p:sp>
      <p:pic>
        <p:nvPicPr>
          <p:cNvPr id="294" name="Google Shape;294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37975" y="152415"/>
            <a:ext cx="2839899" cy="48386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9" name="Google Shape;299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81895" y="294375"/>
            <a:ext cx="301879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73974"/>
            <a:ext cx="2808001" cy="4784312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43"/>
          <p:cNvSpPr txBox="1"/>
          <p:nvPr/>
        </p:nvSpPr>
        <p:spPr>
          <a:xfrm>
            <a:off x="2498350" y="2986575"/>
            <a:ext cx="1714500" cy="9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/</a:t>
            </a:r>
            <a:r>
              <a:rPr lang="en"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resourcesPresent(GET)</a:t>
            </a:r>
            <a:endParaRPr sz="1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Lato"/>
              <a:buChar char="●"/>
            </a:pPr>
            <a:r>
              <a:rPr lang="en"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Fetches the details of all the resources present </a:t>
            </a:r>
            <a:endParaRPr sz="1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2" name="Google Shape;302;p43"/>
          <p:cNvSpPr txBox="1"/>
          <p:nvPr/>
        </p:nvSpPr>
        <p:spPr>
          <a:xfrm>
            <a:off x="2554875" y="1385125"/>
            <a:ext cx="1469700" cy="12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/</a:t>
            </a: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userBookingLog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-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Returns the details of the booking of current day 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03" name="Google Shape;303;p43"/>
          <p:cNvSpPr txBox="1"/>
          <p:nvPr/>
        </p:nvSpPr>
        <p:spPr>
          <a:xfrm>
            <a:off x="4457775" y="1564125"/>
            <a:ext cx="1959600" cy="30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/</a:t>
            </a: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allBookings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-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Returns the booking details of a user along with the status 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-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Details of the bookings which are not returned or returned or nor yet collected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04" name="Google Shape;304;p43"/>
          <p:cNvSpPr txBox="1"/>
          <p:nvPr/>
        </p:nvSpPr>
        <p:spPr>
          <a:xfrm>
            <a:off x="1958775" y="190825"/>
            <a:ext cx="4892400" cy="4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API ENDPOINTS USED IN MOBILE APPLICATION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4"/>
          <p:cNvSpPr txBox="1"/>
          <p:nvPr>
            <p:ph type="title"/>
          </p:nvPr>
        </p:nvSpPr>
        <p:spPr>
          <a:xfrm>
            <a:off x="3025900" y="386575"/>
            <a:ext cx="5798100" cy="6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A   API ENDPOINTS USED IN MOBILE APPLICATION</a:t>
            </a:r>
            <a:endParaRPr sz="15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0" name="Google Shape;310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700" y="272799"/>
            <a:ext cx="2808001" cy="4784312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44"/>
          <p:cNvSpPr txBox="1"/>
          <p:nvPr/>
        </p:nvSpPr>
        <p:spPr>
          <a:xfrm>
            <a:off x="3459225" y="1159050"/>
            <a:ext cx="3711600" cy="9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mic Sans MS"/>
                <a:ea typeface="Comic Sans MS"/>
                <a:cs typeface="Comic Sans MS"/>
                <a:sym typeface="Comic Sans MS"/>
              </a:rPr>
              <a:t>/</a:t>
            </a:r>
            <a:r>
              <a:rPr lang="en" sz="1300">
                <a:latin typeface="Times New Roman"/>
                <a:ea typeface="Times New Roman"/>
                <a:cs typeface="Times New Roman"/>
                <a:sym typeface="Times New Roman"/>
              </a:rPr>
              <a:t>cancelBooking</a:t>
            </a:r>
            <a:endParaRPr sz="1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Times New Roman"/>
              <a:buChar char="-"/>
            </a:pPr>
            <a:r>
              <a:rPr lang="en" sz="1300">
                <a:latin typeface="Times New Roman"/>
                <a:ea typeface="Times New Roman"/>
                <a:cs typeface="Times New Roman"/>
                <a:sym typeface="Times New Roman"/>
              </a:rPr>
              <a:t>User can cancel a booking request within 20 minutes from the time of booking and if the resource is not collected yet.</a:t>
            </a:r>
            <a:endParaRPr sz="13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2" name="Google Shape;312;p44"/>
          <p:cNvSpPr txBox="1"/>
          <p:nvPr/>
        </p:nvSpPr>
        <p:spPr>
          <a:xfrm>
            <a:off x="3600525" y="2402525"/>
            <a:ext cx="3711600" cy="178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/</a:t>
            </a: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bookResources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-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User can book a resource if he doesn’t have any fine imposed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-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User can only book between 11:40a.m and 3:00pm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-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User can only book once a day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-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User cannot book if any resource is returned yet.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5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45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User doesn’t get to book a new resource until he returns the previously booked one.</a:t>
            </a:r>
            <a:endParaRPr sz="17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700"/>
          </a:p>
        </p:txBody>
      </p:sp>
      <p:pic>
        <p:nvPicPr>
          <p:cNvPr id="319" name="Google Shape;31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35700" y="219625"/>
            <a:ext cx="2839902" cy="4838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43675" y="219640"/>
            <a:ext cx="2839899" cy="48386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6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Fine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326" name="Google Shape;326;p46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A fine imposed restricts the user to make any further bookings.</a:t>
            </a:r>
            <a:endParaRPr sz="17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700"/>
          </a:p>
        </p:txBody>
      </p:sp>
      <p:pic>
        <p:nvPicPr>
          <p:cNvPr id="327" name="Google Shape;327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38988" y="57775"/>
            <a:ext cx="2863537" cy="4878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28" name="Google Shape;328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98125" y="68900"/>
            <a:ext cx="2863748" cy="48789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7"/>
          <p:cNvSpPr txBox="1"/>
          <p:nvPr>
            <p:ph type="title"/>
          </p:nvPr>
        </p:nvSpPr>
        <p:spPr>
          <a:xfrm>
            <a:off x="1553175" y="882750"/>
            <a:ext cx="2907900" cy="88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Profile</a:t>
            </a:r>
            <a:endParaRPr sz="3600">
              <a:solidFill>
                <a:schemeClr val="dk1"/>
              </a:solidFill>
            </a:endParaRPr>
          </a:p>
        </p:txBody>
      </p:sp>
      <p:sp>
        <p:nvSpPr>
          <p:cNvPr id="334" name="Google Shape;334;p47"/>
          <p:cNvSpPr txBox="1"/>
          <p:nvPr>
            <p:ph idx="1" type="body"/>
          </p:nvPr>
        </p:nvSpPr>
        <p:spPr>
          <a:xfrm>
            <a:off x="1553175" y="1865779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700"/>
              <a:t>The user can view his details and can  know the fine imposed on him if any.</a:t>
            </a:r>
            <a:endParaRPr sz="1700"/>
          </a:p>
        </p:txBody>
      </p:sp>
      <p:pic>
        <p:nvPicPr>
          <p:cNvPr id="335" name="Google Shape;335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58625" y="152400"/>
            <a:ext cx="2839902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8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Change Password</a:t>
            </a:r>
            <a:endParaRPr sz="3600">
              <a:solidFill>
                <a:schemeClr val="dk1"/>
              </a:solidFill>
            </a:endParaRPr>
          </a:p>
        </p:txBody>
      </p:sp>
      <p:sp>
        <p:nvSpPr>
          <p:cNvPr id="341" name="Google Shape;341;p48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700"/>
              <a:t>A user can change his password by confirming his current password.</a:t>
            </a:r>
            <a:endParaRPr sz="1700"/>
          </a:p>
        </p:txBody>
      </p:sp>
      <p:pic>
        <p:nvPicPr>
          <p:cNvPr id="342" name="Google Shape;342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57250" y="85175"/>
            <a:ext cx="2839902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7" name="Google Shape;347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81050" y="304800"/>
            <a:ext cx="2839902" cy="4838702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49"/>
          <p:cNvSpPr txBox="1"/>
          <p:nvPr/>
        </p:nvSpPr>
        <p:spPr>
          <a:xfrm>
            <a:off x="5692350" y="1922275"/>
            <a:ext cx="3129600" cy="27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/users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-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Returns the  data of a particular user from the database.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/change_password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-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User can change their password using id,old password and new password.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9" name="Google Shape;349;p49"/>
          <p:cNvSpPr txBox="1"/>
          <p:nvPr/>
        </p:nvSpPr>
        <p:spPr>
          <a:xfrm>
            <a:off x="1595075" y="182150"/>
            <a:ext cx="5533200" cy="4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API ENDPOINTS USED IN USER PROFILE PAGE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0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50"/>
          <p:cNvSpPr txBox="1"/>
          <p:nvPr/>
        </p:nvSpPr>
        <p:spPr>
          <a:xfrm>
            <a:off x="2554875" y="1385125"/>
            <a:ext cx="1469700" cy="12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56" name="Google Shape;356;p50"/>
          <p:cNvSpPr txBox="1"/>
          <p:nvPr/>
        </p:nvSpPr>
        <p:spPr>
          <a:xfrm>
            <a:off x="4457775" y="1564125"/>
            <a:ext cx="1959600" cy="30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57" name="Google Shape;357;p50" title="sports-app-vide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5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1"/>
          <p:cNvSpPr txBox="1"/>
          <p:nvPr/>
        </p:nvSpPr>
        <p:spPr>
          <a:xfrm>
            <a:off x="409650" y="1165400"/>
            <a:ext cx="8486700" cy="38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This application can be enhanced by including numerous new features :</a:t>
            </a:r>
            <a:endParaRPr b="1" sz="15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Times New Roman"/>
              <a:buChar char="●"/>
            </a:pPr>
            <a:r>
              <a:rPr lang="en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In the future, the app can be developed which itself detects whether the student is having a free hour or not, thereby eliminating the involvement of the admin. </a:t>
            </a:r>
            <a:endParaRPr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Times New Roman"/>
              <a:buChar char="●"/>
            </a:pPr>
            <a:r>
              <a:rPr lang="en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In case of unavailability of a resource, a “notify when available” button could be included too.</a:t>
            </a:r>
            <a:endParaRPr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Times New Roman"/>
              <a:buChar char="●"/>
            </a:pPr>
            <a:r>
              <a:rPr lang="en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Subsequently, a separate page linked to admin webpage could also be developed, where the admin can add updates about upcoming sports events or competitions in such a way that these updates will also be visible in the mobile app for students.</a:t>
            </a:r>
            <a:endParaRPr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Times New Roman"/>
              <a:buChar char="●"/>
            </a:pPr>
            <a:r>
              <a:rPr lang="en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We can also include a feature such that the admin can send notifications to the user regarding the fine to be cleared.</a:t>
            </a:r>
            <a:endParaRPr b="1" sz="15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3" name="Google Shape;363;p51"/>
          <p:cNvSpPr txBox="1"/>
          <p:nvPr>
            <p:ph idx="4294967295" type="title"/>
          </p:nvPr>
        </p:nvSpPr>
        <p:spPr>
          <a:xfrm>
            <a:off x="409650" y="193025"/>
            <a:ext cx="8486700" cy="8628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17145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FFFFFF"/>
                </a:solidFill>
              </a:rPr>
              <a:t>Future Scope</a:t>
            </a:r>
            <a:endParaRPr sz="2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/>
          <p:nvPr>
            <p:ph idx="4294967295" type="title"/>
          </p:nvPr>
        </p:nvSpPr>
        <p:spPr>
          <a:xfrm>
            <a:off x="409650" y="174050"/>
            <a:ext cx="8324700" cy="8628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17145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FFFFFF"/>
                </a:solidFill>
              </a:rPr>
              <a:t>Technology Stack</a:t>
            </a:r>
            <a:endParaRPr sz="2600">
              <a:solidFill>
                <a:srgbClr val="FFFFFF"/>
              </a:solidFill>
            </a:endParaRPr>
          </a:p>
        </p:txBody>
      </p:sp>
      <p:sp>
        <p:nvSpPr>
          <p:cNvPr id="91" name="Google Shape;91;p16"/>
          <p:cNvSpPr txBox="1"/>
          <p:nvPr/>
        </p:nvSpPr>
        <p:spPr>
          <a:xfrm>
            <a:off x="3452825" y="1580850"/>
            <a:ext cx="2397300" cy="19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Android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Java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Xml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/>
          </a:p>
        </p:txBody>
      </p:sp>
      <p:sp>
        <p:nvSpPr>
          <p:cNvPr id="92" name="Google Shape;92;p16"/>
          <p:cNvSpPr txBox="1"/>
          <p:nvPr/>
        </p:nvSpPr>
        <p:spPr>
          <a:xfrm>
            <a:off x="976050" y="1580850"/>
            <a:ext cx="2397300" cy="19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Web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Html,CSS	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Bootstrap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Javascript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Django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3" name="Google Shape;93;p16"/>
          <p:cNvSpPr txBox="1"/>
          <p:nvPr/>
        </p:nvSpPr>
        <p:spPr>
          <a:xfrm>
            <a:off x="5770650" y="1580850"/>
            <a:ext cx="2397300" cy="19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RESTFul API 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Flask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52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 </a:t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53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Booking a Resource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374" name="Google Shape;374;p53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700"/>
              <a:t>A user can book any one of the resources displayed.He will also have an option to cancel his booking with in 20 minutes of the booking time</a:t>
            </a:r>
            <a:endParaRPr sz="1700"/>
          </a:p>
        </p:txBody>
      </p:sp>
      <p:pic>
        <p:nvPicPr>
          <p:cNvPr id="375" name="Google Shape;375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14125" y="219625"/>
            <a:ext cx="2839902" cy="4838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376" name="Google Shape;376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47150" y="246824"/>
            <a:ext cx="2808001" cy="47843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1" name="Google Shape;381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5838" y="1112700"/>
            <a:ext cx="7072326" cy="3826475"/>
          </a:xfrm>
          <a:prstGeom prst="rect">
            <a:avLst/>
          </a:prstGeom>
          <a:noFill/>
          <a:ln>
            <a:noFill/>
          </a:ln>
        </p:spPr>
      </p:pic>
      <p:sp>
        <p:nvSpPr>
          <p:cNvPr id="382" name="Google Shape;382;p54"/>
          <p:cNvSpPr txBox="1"/>
          <p:nvPr/>
        </p:nvSpPr>
        <p:spPr>
          <a:xfrm>
            <a:off x="402450" y="306800"/>
            <a:ext cx="83391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342900" spcFirstLastPara="1" rIns="91425" wrap="square" tIns="91425">
            <a:noAutofit/>
          </a:bodyPr>
          <a:lstStyle/>
          <a:p>
            <a:pPr indent="-22860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Admin Logout</a:t>
            </a:r>
            <a:r>
              <a:rPr b="1" lang="en" sz="1800">
                <a:solidFill>
                  <a:schemeClr val="dk1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:</a:t>
            </a:r>
            <a:r>
              <a:rPr b="1" lang="en" sz="18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After clicking logout in the home page, this page is viewed which contains the message “You logged out successfully” .The admin can login again if he wants to view anything.</a:t>
            </a:r>
            <a:endParaRPr b="1" sz="16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7"/>
          <p:cNvPicPr preferRelativeResize="0"/>
          <p:nvPr/>
        </p:nvPicPr>
        <p:blipFill rotWithShape="1">
          <a:blip r:embed="rId3">
            <a:alphaModFix/>
          </a:blip>
          <a:srcRect b="8105" l="1812" r="1764" t="0"/>
          <a:stretch/>
        </p:blipFill>
        <p:spPr>
          <a:xfrm>
            <a:off x="1804737" y="1055825"/>
            <a:ext cx="5496089" cy="408767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99" name="Google Shape;99;p17"/>
          <p:cNvSpPr txBox="1"/>
          <p:nvPr>
            <p:ph idx="4294967295" type="title"/>
          </p:nvPr>
        </p:nvSpPr>
        <p:spPr>
          <a:xfrm>
            <a:off x="409650" y="193025"/>
            <a:ext cx="8324700" cy="8628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17145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FFFFFF"/>
                </a:solidFill>
              </a:rPr>
              <a:t>UseCase Diagram</a:t>
            </a:r>
            <a:endParaRPr sz="2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225" y="1082775"/>
            <a:ext cx="8036700" cy="38477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8"/>
          <p:cNvSpPr txBox="1"/>
          <p:nvPr>
            <p:ph idx="4294967295" type="title"/>
          </p:nvPr>
        </p:nvSpPr>
        <p:spPr>
          <a:xfrm>
            <a:off x="409650" y="193025"/>
            <a:ext cx="8324700" cy="8628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17145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FFFFFF"/>
                </a:solidFill>
              </a:rPr>
              <a:t>Entity Relationship Diagram</a:t>
            </a:r>
            <a:endParaRPr sz="2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1450" y="1570663"/>
            <a:ext cx="3381375" cy="77925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9"/>
          <p:cNvSpPr txBox="1"/>
          <p:nvPr/>
        </p:nvSpPr>
        <p:spPr>
          <a:xfrm>
            <a:off x="737825" y="1139700"/>
            <a:ext cx="1345800" cy="3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latin typeface="Lato"/>
                <a:ea typeface="Lato"/>
                <a:cs typeface="Lato"/>
                <a:sym typeface="Lato"/>
              </a:rPr>
              <a:t>Admin table</a:t>
            </a:r>
            <a:endParaRPr b="1" u="sng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12" name="Google Shape;11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1450" y="3174500"/>
            <a:ext cx="4987500" cy="105470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9"/>
          <p:cNvSpPr txBox="1"/>
          <p:nvPr/>
        </p:nvSpPr>
        <p:spPr>
          <a:xfrm>
            <a:off x="516650" y="4085250"/>
            <a:ext cx="4987500" cy="5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4" name="Google Shape;114;p19"/>
          <p:cNvSpPr txBox="1"/>
          <p:nvPr/>
        </p:nvSpPr>
        <p:spPr>
          <a:xfrm>
            <a:off x="826225" y="2662975"/>
            <a:ext cx="1626600" cy="3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latin typeface="Lato"/>
                <a:ea typeface="Lato"/>
                <a:cs typeface="Lato"/>
                <a:sym typeface="Lato"/>
              </a:rPr>
              <a:t>Students table</a:t>
            </a:r>
            <a:endParaRPr b="1" u="sng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5" name="Google Shape;115;p19"/>
          <p:cNvSpPr txBox="1"/>
          <p:nvPr/>
        </p:nvSpPr>
        <p:spPr>
          <a:xfrm>
            <a:off x="6435525" y="2520100"/>
            <a:ext cx="15585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19"/>
          <p:cNvSpPr txBox="1"/>
          <p:nvPr>
            <p:ph idx="4294967295" type="title"/>
          </p:nvPr>
        </p:nvSpPr>
        <p:spPr>
          <a:xfrm>
            <a:off x="409650" y="193025"/>
            <a:ext cx="8324700" cy="8628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17145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FFFFFF"/>
                </a:solidFill>
              </a:rPr>
              <a:t>Database Design</a:t>
            </a:r>
            <a:endParaRPr sz="2600">
              <a:solidFill>
                <a:srgbClr val="FFFFFF"/>
              </a:solidFill>
            </a:endParaRPr>
          </a:p>
        </p:txBody>
      </p:sp>
      <p:pic>
        <p:nvPicPr>
          <p:cNvPr id="117" name="Google Shape;117;p19"/>
          <p:cNvPicPr preferRelativeResize="0"/>
          <p:nvPr/>
        </p:nvPicPr>
        <p:blipFill rotWithShape="1">
          <a:blip r:embed="rId5">
            <a:alphaModFix/>
          </a:blip>
          <a:srcRect b="0" l="8281" r="5362" t="0"/>
          <a:stretch/>
        </p:blipFill>
        <p:spPr>
          <a:xfrm>
            <a:off x="5396425" y="1496400"/>
            <a:ext cx="3160575" cy="16764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9"/>
          <p:cNvSpPr txBox="1"/>
          <p:nvPr/>
        </p:nvSpPr>
        <p:spPr>
          <a:xfrm>
            <a:off x="5552300" y="1117350"/>
            <a:ext cx="26409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latin typeface="Times New Roman"/>
                <a:ea typeface="Times New Roman"/>
                <a:cs typeface="Times New Roman"/>
                <a:sym typeface="Times New Roman"/>
              </a:rPr>
              <a:t>Resources table</a:t>
            </a:r>
            <a:endParaRPr b="1" u="sng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9300" y="1654975"/>
            <a:ext cx="8324701" cy="295275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0"/>
          <p:cNvSpPr txBox="1"/>
          <p:nvPr/>
        </p:nvSpPr>
        <p:spPr>
          <a:xfrm>
            <a:off x="399300" y="1088188"/>
            <a:ext cx="1383600" cy="4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latin typeface="Lato"/>
                <a:ea typeface="Lato"/>
                <a:cs typeface="Lato"/>
                <a:sym typeface="Lato"/>
              </a:rPr>
              <a:t>Booking table</a:t>
            </a:r>
            <a:endParaRPr b="1" u="sng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5" name="Google Shape;125;p20"/>
          <p:cNvSpPr txBox="1"/>
          <p:nvPr>
            <p:ph idx="4294967295" type="title"/>
          </p:nvPr>
        </p:nvSpPr>
        <p:spPr>
          <a:xfrm>
            <a:off x="409650" y="193025"/>
            <a:ext cx="8324700" cy="8628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17145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FFFFFF"/>
                </a:solidFill>
              </a:rPr>
              <a:t>Database Design</a:t>
            </a:r>
            <a:endParaRPr sz="2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 txBox="1"/>
          <p:nvPr>
            <p:ph idx="4294967295" type="title"/>
          </p:nvPr>
        </p:nvSpPr>
        <p:spPr>
          <a:xfrm>
            <a:off x="397400" y="269225"/>
            <a:ext cx="8324400" cy="7119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FEATURES OF THE API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31" name="Google Shape;131;p21"/>
          <p:cNvSpPr txBox="1"/>
          <p:nvPr/>
        </p:nvSpPr>
        <p:spPr>
          <a:xfrm>
            <a:off x="330850" y="2346925"/>
            <a:ext cx="3281700" cy="260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lang="en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his API is hosted on heroku and is ready </a:t>
            </a:r>
            <a:endParaRPr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respond to the requests.</a:t>
            </a:r>
            <a:endParaRPr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 will be just enough to write HTML,CSS, </a:t>
            </a:r>
            <a:endParaRPr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JS and send requests to the API ,which </a:t>
            </a:r>
            <a:endParaRPr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will respond with the expected output</a:t>
            </a:r>
            <a:endParaRPr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2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2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2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2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2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2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2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sz="2100">
              <a:solidFill>
                <a:schemeClr val="dk2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32" name="Google Shape;132;p21"/>
          <p:cNvSpPr txBox="1"/>
          <p:nvPr/>
        </p:nvSpPr>
        <p:spPr>
          <a:xfrm>
            <a:off x="5111275" y="1786950"/>
            <a:ext cx="1377000" cy="2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3" name="Google Shape;133;p21"/>
          <p:cNvPicPr preferRelativeResize="0"/>
          <p:nvPr/>
        </p:nvPicPr>
        <p:blipFill rotWithShape="1">
          <a:blip r:embed="rId3">
            <a:alphaModFix/>
          </a:blip>
          <a:srcRect b="23052" l="16459" r="15299" t="16991"/>
          <a:stretch/>
        </p:blipFill>
        <p:spPr>
          <a:xfrm>
            <a:off x="3612650" y="981125"/>
            <a:ext cx="5013624" cy="4058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